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24" r:id="rId2"/>
    <p:sldId id="313" r:id="rId3"/>
    <p:sldId id="335" r:id="rId4"/>
    <p:sldId id="339" r:id="rId5"/>
    <p:sldId id="326" r:id="rId6"/>
    <p:sldId id="330" r:id="rId7"/>
    <p:sldId id="327" r:id="rId8"/>
    <p:sldId id="336" r:id="rId9"/>
    <p:sldId id="33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69098" autoAdjust="0"/>
  </p:normalViewPr>
  <p:slideViewPr>
    <p:cSldViewPr snapToGrid="0" snapToObjects="1">
      <p:cViewPr varScale="1">
        <p:scale>
          <a:sx n="47" d="100"/>
          <a:sy n="47" d="100"/>
        </p:scale>
        <p:origin x="176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B0D709-1A6D-4E4F-B61C-D940379A2AD6}" type="datetimeFigureOut">
              <a:rPr lang="en-US" smtClean="0"/>
              <a:t>9/14/2017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0CCC15-624E-3F4A-99F2-DF6D0A02C9DF}" type="slidenum">
              <a:rPr lang="en-US" smtClean="0"/>
              <a:t>‹#›</a:t>
            </a:fld>
            <a:endParaRPr lang="en-US"/>
          </a:p>
        </p:txBody>
      </p:sp>
    </p:spTree>
    <p:extLst>
      <p:ext uri="{BB962C8B-B14F-4D97-AF65-F5344CB8AC3E}">
        <p14:creationId xmlns:p14="http://schemas.microsoft.com/office/powerpoint/2010/main" val="19315348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thanks</a:t>
            </a:r>
            <a:r>
              <a:rPr lang="en-US" baseline="0" dirty="0"/>
              <a:t> for coming, today I get to talk to you about counting zebra mussels. </a:t>
            </a:r>
          </a:p>
          <a:p>
            <a:r>
              <a:rPr lang="en-US" baseline="0" dirty="0"/>
              <a:t>We are going to talk about why something that seems very simple, going out to a lake and counting ZM’s can be improved by using some ideas from statistics to design these surveys to make sure that we sample efficiently</a:t>
            </a:r>
            <a:endParaRPr lang="en-US" dirty="0"/>
          </a:p>
        </p:txBody>
      </p:sp>
      <p:sp>
        <p:nvSpPr>
          <p:cNvPr id="4" name="Slide Number Placeholder 3"/>
          <p:cNvSpPr>
            <a:spLocks noGrp="1"/>
          </p:cNvSpPr>
          <p:nvPr>
            <p:ph type="sldNum" sz="quarter" idx="10"/>
          </p:nvPr>
        </p:nvSpPr>
        <p:spPr/>
        <p:txBody>
          <a:bodyPr/>
          <a:lstStyle/>
          <a:p>
            <a:fld id="{050CCC15-624E-3F4A-99F2-DF6D0A02C9DF}" type="slidenum">
              <a:rPr lang="en-US" smtClean="0"/>
              <a:t>1</a:t>
            </a:fld>
            <a:endParaRPr lang="en-US"/>
          </a:p>
        </p:txBody>
      </p:sp>
    </p:spTree>
    <p:extLst>
      <p:ext uri="{BB962C8B-B14F-4D97-AF65-F5344CB8AC3E}">
        <p14:creationId xmlns:p14="http://schemas.microsoft.com/office/powerpoint/2010/main" val="423319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detected</a:t>
            </a:r>
            <a:r>
              <a:rPr lang="en-US" baseline="0" dirty="0"/>
              <a:t> in </a:t>
            </a:r>
            <a:r>
              <a:rPr lang="en-US" dirty="0"/>
              <a:t>1989 in Lake</a:t>
            </a:r>
            <a:r>
              <a:rPr lang="en-US" baseline="0" dirty="0"/>
              <a:t> Superior. </a:t>
            </a:r>
            <a:r>
              <a:rPr lang="en-US" dirty="0"/>
              <a:t>Mechanisms</a:t>
            </a:r>
            <a:r>
              <a:rPr lang="en-US" baseline="0" dirty="0"/>
              <a:t> of spread natural can be natural dispersal between connected waterways (rivers). </a:t>
            </a:r>
          </a:p>
          <a:p>
            <a:r>
              <a:rPr lang="en-US" baseline="0" dirty="0"/>
              <a:t>However, human aided dispersal is  also an important factor in their spread. adults can attach to boats, nets, docks, etc. l</a:t>
            </a:r>
          </a:p>
          <a:p>
            <a:r>
              <a:rPr lang="en-US" baseline="0" dirty="0"/>
              <a:t>larval </a:t>
            </a:r>
            <a:r>
              <a:rPr lang="en-US" baseline="0" dirty="0" err="1"/>
              <a:t>zm’s</a:t>
            </a:r>
            <a:r>
              <a:rPr lang="en-US" baseline="0" dirty="0"/>
              <a:t> can survive in any bits of water that are not properly drained in boats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50CCC15-624E-3F4A-99F2-DF6D0A02C9DF}" type="slidenum">
              <a:rPr lang="en-US" smtClean="0"/>
              <a:t>2</a:t>
            </a:fld>
            <a:endParaRPr lang="en-US"/>
          </a:p>
        </p:txBody>
      </p:sp>
    </p:spTree>
    <p:extLst>
      <p:ext uri="{BB962C8B-B14F-4D97-AF65-F5344CB8AC3E}">
        <p14:creationId xmlns:p14="http://schemas.microsoft.com/office/powerpoint/2010/main" val="304829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Ecological</a:t>
            </a:r>
            <a:r>
              <a:rPr lang="en-US" baseline="0" dirty="0"/>
              <a:t> and environmental impacts</a:t>
            </a:r>
          </a:p>
          <a:p>
            <a:r>
              <a:rPr lang="en-US" baseline="0" dirty="0"/>
              <a:t>It has been documented that </a:t>
            </a:r>
            <a:r>
              <a:rPr lang="en-US" baseline="0" dirty="0" err="1"/>
              <a:t>zms</a:t>
            </a:r>
            <a:r>
              <a:rPr lang="en-US" baseline="0" dirty="0"/>
              <a:t> can alter their environment by increasing ammonium and nitrate</a:t>
            </a:r>
          </a:p>
          <a:p>
            <a:r>
              <a:rPr lang="en-US" baseline="0" dirty="0"/>
              <a:t>There have been a number of documented changes in water chemistry, water clarity </a:t>
            </a:r>
          </a:p>
          <a:p>
            <a:r>
              <a:rPr lang="en-US" baseline="0" dirty="0"/>
              <a:t>Decreases in plankton production mean less food for fish</a:t>
            </a:r>
          </a:p>
          <a:p>
            <a:endParaRPr lang="en-US" baseline="0" dirty="0"/>
          </a:p>
          <a:p>
            <a:r>
              <a:rPr lang="en-US" baseline="0" dirty="0"/>
              <a:t>economic impacts</a:t>
            </a:r>
          </a:p>
          <a:p>
            <a:r>
              <a:rPr lang="en-US" baseline="0" dirty="0"/>
              <a:t>The photo on the right</a:t>
            </a: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zms</a:t>
            </a:r>
            <a:r>
              <a:rPr lang="en-US" sz="1200" b="0" i="0" kern="1200" baseline="0" dirty="0">
                <a:solidFill>
                  <a:schemeClr val="tx1"/>
                </a:solidFill>
                <a:effectLst/>
                <a:latin typeface="+mn-lt"/>
                <a:ea typeface="+mn-ea"/>
                <a:cs typeface="+mn-cs"/>
              </a:rPr>
              <a:t> can occur at extremely high densities growing over each other in like cancerous cells. They can </a:t>
            </a:r>
            <a:r>
              <a:rPr lang="en-US" sz="1200" b="0" i="0" kern="1200" baseline="0" dirty="0" err="1">
                <a:solidFill>
                  <a:schemeClr val="tx1"/>
                </a:solidFill>
                <a:effectLst/>
                <a:latin typeface="+mn-lt"/>
                <a:ea typeface="+mn-ea"/>
                <a:cs typeface="+mn-cs"/>
              </a:rPr>
              <a:t>reag</a:t>
            </a:r>
            <a:r>
              <a:rPr lang="en-US" sz="1200" b="0" i="0" kern="1200" baseline="0" dirty="0">
                <a:solidFill>
                  <a:schemeClr val="tx1"/>
                </a:solidFill>
                <a:effectLst/>
                <a:latin typeface="+mn-lt"/>
                <a:ea typeface="+mn-ea"/>
                <a:cs typeface="+mn-cs"/>
              </a:rPr>
              <a:t> such high densities can clog intake pipes for industrial applications. </a:t>
            </a:r>
            <a:r>
              <a:rPr lang="en-US" dirty="0"/>
              <a:t>Congressional researchers estimated that an infestation of zebra mussel in the Great Lakes cost the power industry alone $3.1 billion in the 1993-1999 period</a:t>
            </a:r>
          </a:p>
          <a:p>
            <a:endParaRPr lang="en-US" dirty="0"/>
          </a:p>
        </p:txBody>
      </p:sp>
      <p:sp>
        <p:nvSpPr>
          <p:cNvPr id="4" name="Slide Number Placeholder 3"/>
          <p:cNvSpPr>
            <a:spLocks noGrp="1"/>
          </p:cNvSpPr>
          <p:nvPr>
            <p:ph type="sldNum" sz="quarter" idx="10"/>
          </p:nvPr>
        </p:nvSpPr>
        <p:spPr/>
        <p:txBody>
          <a:bodyPr/>
          <a:lstStyle/>
          <a:p>
            <a:fld id="{050CCC15-624E-3F4A-99F2-DF6D0A02C9DF}" type="slidenum">
              <a:rPr lang="en-US" smtClean="0"/>
              <a:t>3</a:t>
            </a:fld>
            <a:endParaRPr lang="en-US"/>
          </a:p>
        </p:txBody>
      </p:sp>
    </p:spTree>
    <p:extLst>
      <p:ext uri="{BB962C8B-B14F-4D97-AF65-F5344CB8AC3E}">
        <p14:creationId xmlns:p14="http://schemas.microsoft.com/office/powerpoint/2010/main" val="310868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a</a:t>
            </a:r>
            <a:r>
              <a:rPr lang="en-US" baseline="0" dirty="0"/>
              <a:t> little bit of mathematics help us against this onslaught!?</a:t>
            </a:r>
          </a:p>
          <a:p>
            <a:r>
              <a:rPr lang="en-US" baseline="0" dirty="0"/>
              <a:t>Our goal is to use apply statistical ideas about </a:t>
            </a:r>
            <a:r>
              <a:rPr lang="en-US" baseline="0" dirty="0" err="1"/>
              <a:t>effictively</a:t>
            </a:r>
            <a:r>
              <a:rPr lang="en-US" baseline="0" dirty="0"/>
              <a:t> sampling a population to develop some guidelines for sampling </a:t>
            </a:r>
            <a:r>
              <a:rPr lang="en-US" baseline="0" dirty="0" err="1"/>
              <a:t>zms</a:t>
            </a:r>
            <a:r>
              <a:rPr lang="en-US" baseline="0" dirty="0"/>
              <a:t>. </a:t>
            </a:r>
          </a:p>
          <a:p>
            <a:r>
              <a:rPr lang="en-US" baseline="0" dirty="0"/>
              <a:t>This will ensure that we are getting reliable estimates of zebra mussel densities in newly infested MN lakes</a:t>
            </a:r>
            <a:endParaRPr lang="en-US" dirty="0"/>
          </a:p>
        </p:txBody>
      </p:sp>
      <p:sp>
        <p:nvSpPr>
          <p:cNvPr id="4" name="Slide Number Placeholder 3"/>
          <p:cNvSpPr>
            <a:spLocks noGrp="1"/>
          </p:cNvSpPr>
          <p:nvPr>
            <p:ph type="sldNum" sz="quarter" idx="10"/>
          </p:nvPr>
        </p:nvSpPr>
        <p:spPr/>
        <p:txBody>
          <a:bodyPr/>
          <a:lstStyle/>
          <a:p>
            <a:fld id="{050CCC15-624E-3F4A-99F2-DF6D0A02C9DF}" type="slidenum">
              <a:rPr lang="en-US" smtClean="0"/>
              <a:t>4</a:t>
            </a:fld>
            <a:endParaRPr lang="en-US"/>
          </a:p>
        </p:txBody>
      </p:sp>
    </p:spTree>
    <p:extLst>
      <p:ext uri="{BB962C8B-B14F-4D97-AF65-F5344CB8AC3E}">
        <p14:creationId xmlns:p14="http://schemas.microsoft.com/office/powerpoint/2010/main" val="32624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sampling design is a proto</a:t>
            </a:r>
            <a:endParaRPr lang="en-US" dirty="0"/>
          </a:p>
          <a:p>
            <a:r>
              <a:rPr lang="en-US" dirty="0"/>
              <a:t>1) How do</a:t>
            </a:r>
            <a:r>
              <a:rPr lang="en-US" baseline="0" dirty="0"/>
              <a:t> we guide DNR biologists sampling effort? Which lakes should they be spending their time and where in those lakes should they go?</a:t>
            </a:r>
          </a:p>
          <a:p>
            <a:r>
              <a:rPr lang="en-US" baseline="0" dirty="0"/>
              <a:t>The results of a commonly implemented survey design by lake managers will be </a:t>
            </a:r>
          </a:p>
          <a:p>
            <a:r>
              <a:rPr lang="en-US" baseline="0" dirty="0"/>
              <a:t>2) In order to determine the effects of candidate control measures, whether it be physical removal or chemical treatments, we need to have accurate measures in the change in </a:t>
            </a:r>
          </a:p>
          <a:p>
            <a:r>
              <a:rPr lang="en-US" baseline="0" dirty="0"/>
              <a:t>3) finally, in our experience managers use a lot of imprecise language to describe infestation levels such as “relatively well-established”, “plentiful”, “not really there”, so having a quantitative metric could be useful for managers trying to get a handle at the statewide level.</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50CCC15-624E-3F4A-99F2-DF6D0A02C9DF}" type="slidenum">
              <a:rPr lang="en-US" smtClean="0"/>
              <a:t>5</a:t>
            </a:fld>
            <a:endParaRPr lang="en-US"/>
          </a:p>
        </p:txBody>
      </p:sp>
    </p:spTree>
    <p:extLst>
      <p:ext uri="{BB962C8B-B14F-4D97-AF65-F5344CB8AC3E}">
        <p14:creationId xmlns:p14="http://schemas.microsoft.com/office/powerpoint/2010/main" val="10048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a number of different ways that biologists count critters in the field. For our purposes we are interested in surveying lakes with low enough densities that simply jumping in the lake and looking that the bottom will not likely yield useful data. Therefore we are designing our study around transects, which allow our scuba-diving field scientists to spend enough time underwater to obtain estimates. </a:t>
            </a:r>
          </a:p>
          <a:p>
            <a:r>
              <a:rPr lang="en-US" baseline="0" dirty="0"/>
              <a:t>We will have a demonstration at the end of this talk describing this process in more detail, but for now you can think of it as a line where the scientist counts the number of organisms on either side. </a:t>
            </a:r>
            <a:endParaRPr lang="en-US" dirty="0"/>
          </a:p>
        </p:txBody>
      </p:sp>
      <p:sp>
        <p:nvSpPr>
          <p:cNvPr id="4" name="Slide Number Placeholder 3"/>
          <p:cNvSpPr>
            <a:spLocks noGrp="1"/>
          </p:cNvSpPr>
          <p:nvPr>
            <p:ph type="sldNum" sz="quarter" idx="10"/>
          </p:nvPr>
        </p:nvSpPr>
        <p:spPr/>
        <p:txBody>
          <a:bodyPr/>
          <a:lstStyle/>
          <a:p>
            <a:fld id="{050CCC15-624E-3F4A-99F2-DF6D0A02C9DF}" type="slidenum">
              <a:rPr lang="en-US" smtClean="0"/>
              <a:t>6</a:t>
            </a:fld>
            <a:endParaRPr lang="en-US"/>
          </a:p>
        </p:txBody>
      </p:sp>
    </p:spTree>
    <p:extLst>
      <p:ext uri="{BB962C8B-B14F-4D97-AF65-F5344CB8AC3E}">
        <p14:creationId xmlns:p14="http://schemas.microsoft.com/office/powerpoint/2010/main" val="500417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this assumption that ZM’s are detectable we have found to</a:t>
            </a:r>
            <a:r>
              <a:rPr lang="en-US" baseline="0" dirty="0"/>
              <a:t> be questionable in practice. Lets look at a bit of this video segment of one of our transects.</a:t>
            </a:r>
          </a:p>
          <a:p>
            <a:r>
              <a:rPr lang="en-US" baseline="0" dirty="0"/>
              <a:t>Note the poor visibility, and the potential difficulties in detecting </a:t>
            </a:r>
            <a:r>
              <a:rPr lang="en-US" baseline="0" dirty="0" err="1"/>
              <a:t>zm’s</a:t>
            </a:r>
            <a:r>
              <a:rPr lang="en-US" baseline="0" dirty="0"/>
              <a:t> which tend to blend into the substrate</a:t>
            </a:r>
            <a:endParaRPr lang="en-US" dirty="0"/>
          </a:p>
        </p:txBody>
      </p:sp>
      <p:sp>
        <p:nvSpPr>
          <p:cNvPr id="4" name="Slide Number Placeholder 3"/>
          <p:cNvSpPr>
            <a:spLocks noGrp="1"/>
          </p:cNvSpPr>
          <p:nvPr>
            <p:ph type="sldNum" sz="quarter" idx="10"/>
          </p:nvPr>
        </p:nvSpPr>
        <p:spPr/>
        <p:txBody>
          <a:bodyPr/>
          <a:lstStyle/>
          <a:p>
            <a:fld id="{050CCC15-624E-3F4A-99F2-DF6D0A02C9DF}" type="slidenum">
              <a:rPr lang="en-US" smtClean="0"/>
              <a:t>7</a:t>
            </a:fld>
            <a:endParaRPr lang="en-US"/>
          </a:p>
        </p:txBody>
      </p:sp>
    </p:spTree>
    <p:extLst>
      <p:ext uri="{BB962C8B-B14F-4D97-AF65-F5344CB8AC3E}">
        <p14:creationId xmlns:p14="http://schemas.microsoft.com/office/powerpoint/2010/main" val="1386602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baseline="0" dirty="0"/>
              <a:t>o far we have only discussed a single transect, however the lakes we are studying are quite large, and a </a:t>
            </a:r>
            <a:r>
              <a:rPr lang="en-US" baseline="0" dirty="0" err="1"/>
              <a:t>sinlg</a:t>
            </a:r>
            <a:r>
              <a:rPr lang="en-US" baseline="0" dirty="0"/>
              <a:t> transect is not sufficient to give us a snapshot of the entire lake. Therefore we are conducting multiple transects on the lake. Our study design focuses much of the effort on the infestation site, this is the location where </a:t>
            </a:r>
            <a:r>
              <a:rPr lang="en-US" baseline="0" dirty="0" err="1"/>
              <a:t>zms</a:t>
            </a:r>
            <a:r>
              <a:rPr lang="en-US" baseline="0" dirty="0"/>
              <a:t> are first reported. We then place moderate effort into two addition sets of 3 transects 150m away from the infestation site. Finally we distribute 10 single transects around the lake.</a:t>
            </a:r>
          </a:p>
          <a:p>
            <a:endParaRPr lang="en-US" baseline="0" dirty="0"/>
          </a:p>
          <a:p>
            <a:r>
              <a:rPr lang="en-US" baseline="0" dirty="0"/>
              <a:t>Get lake list</a:t>
            </a:r>
          </a:p>
          <a:p>
            <a:endParaRPr lang="en-US" dirty="0"/>
          </a:p>
        </p:txBody>
      </p:sp>
      <p:sp>
        <p:nvSpPr>
          <p:cNvPr id="4" name="Slide Number Placeholder 3"/>
          <p:cNvSpPr>
            <a:spLocks noGrp="1"/>
          </p:cNvSpPr>
          <p:nvPr>
            <p:ph type="sldNum" sz="quarter" idx="10"/>
          </p:nvPr>
        </p:nvSpPr>
        <p:spPr/>
        <p:txBody>
          <a:bodyPr/>
          <a:lstStyle/>
          <a:p>
            <a:fld id="{050CCC15-624E-3F4A-99F2-DF6D0A02C9DF}" type="slidenum">
              <a:rPr lang="en-US" smtClean="0"/>
              <a:t>8</a:t>
            </a:fld>
            <a:endParaRPr lang="en-US"/>
          </a:p>
        </p:txBody>
      </p:sp>
    </p:spTree>
    <p:extLst>
      <p:ext uri="{BB962C8B-B14F-4D97-AF65-F5344CB8AC3E}">
        <p14:creationId xmlns:p14="http://schemas.microsoft.com/office/powerpoint/2010/main" val="272224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C331A2-7CCD-B84C-BF04-630CFC1ED93A}"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EF8A0-2CC5-CB47-9C33-017237AEBBD5}" type="slidenum">
              <a:rPr lang="en-US" smtClean="0"/>
              <a:t>‹#›</a:t>
            </a:fld>
            <a:endParaRPr lang="en-US"/>
          </a:p>
        </p:txBody>
      </p:sp>
    </p:spTree>
    <p:extLst>
      <p:ext uri="{BB962C8B-B14F-4D97-AF65-F5344CB8AC3E}">
        <p14:creationId xmlns:p14="http://schemas.microsoft.com/office/powerpoint/2010/main" val="38644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331A2-7CCD-B84C-BF04-630CFC1ED93A}"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EF8A0-2CC5-CB47-9C33-017237AEBBD5}" type="slidenum">
              <a:rPr lang="en-US" smtClean="0"/>
              <a:t>‹#›</a:t>
            </a:fld>
            <a:endParaRPr lang="en-US"/>
          </a:p>
        </p:txBody>
      </p:sp>
    </p:spTree>
    <p:extLst>
      <p:ext uri="{BB962C8B-B14F-4D97-AF65-F5344CB8AC3E}">
        <p14:creationId xmlns:p14="http://schemas.microsoft.com/office/powerpoint/2010/main" val="115887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331A2-7CCD-B84C-BF04-630CFC1ED93A}"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EF8A0-2CC5-CB47-9C33-017237AEBBD5}" type="slidenum">
              <a:rPr lang="en-US" smtClean="0"/>
              <a:t>‹#›</a:t>
            </a:fld>
            <a:endParaRPr lang="en-US"/>
          </a:p>
        </p:txBody>
      </p:sp>
    </p:spTree>
    <p:extLst>
      <p:ext uri="{BB962C8B-B14F-4D97-AF65-F5344CB8AC3E}">
        <p14:creationId xmlns:p14="http://schemas.microsoft.com/office/powerpoint/2010/main" val="99052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331A2-7CCD-B84C-BF04-630CFC1ED93A}"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EF8A0-2CC5-CB47-9C33-017237AEBBD5}" type="slidenum">
              <a:rPr lang="en-US" smtClean="0"/>
              <a:t>‹#›</a:t>
            </a:fld>
            <a:endParaRPr lang="en-US"/>
          </a:p>
        </p:txBody>
      </p:sp>
    </p:spTree>
    <p:extLst>
      <p:ext uri="{BB962C8B-B14F-4D97-AF65-F5344CB8AC3E}">
        <p14:creationId xmlns:p14="http://schemas.microsoft.com/office/powerpoint/2010/main" val="127501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331A2-7CCD-B84C-BF04-630CFC1ED93A}"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EF8A0-2CC5-CB47-9C33-017237AEBBD5}" type="slidenum">
              <a:rPr lang="en-US" smtClean="0"/>
              <a:t>‹#›</a:t>
            </a:fld>
            <a:endParaRPr lang="en-US"/>
          </a:p>
        </p:txBody>
      </p:sp>
    </p:spTree>
    <p:extLst>
      <p:ext uri="{BB962C8B-B14F-4D97-AF65-F5344CB8AC3E}">
        <p14:creationId xmlns:p14="http://schemas.microsoft.com/office/powerpoint/2010/main" val="106730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C331A2-7CCD-B84C-BF04-630CFC1ED93A}"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EF8A0-2CC5-CB47-9C33-017237AEBBD5}" type="slidenum">
              <a:rPr lang="en-US" smtClean="0"/>
              <a:t>‹#›</a:t>
            </a:fld>
            <a:endParaRPr lang="en-US"/>
          </a:p>
        </p:txBody>
      </p:sp>
    </p:spTree>
    <p:extLst>
      <p:ext uri="{BB962C8B-B14F-4D97-AF65-F5344CB8AC3E}">
        <p14:creationId xmlns:p14="http://schemas.microsoft.com/office/powerpoint/2010/main" val="301653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C331A2-7CCD-B84C-BF04-630CFC1ED93A}"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DEF8A0-2CC5-CB47-9C33-017237AEBBD5}" type="slidenum">
              <a:rPr lang="en-US" smtClean="0"/>
              <a:t>‹#›</a:t>
            </a:fld>
            <a:endParaRPr lang="en-US"/>
          </a:p>
        </p:txBody>
      </p:sp>
    </p:spTree>
    <p:extLst>
      <p:ext uri="{BB962C8B-B14F-4D97-AF65-F5344CB8AC3E}">
        <p14:creationId xmlns:p14="http://schemas.microsoft.com/office/powerpoint/2010/main" val="19746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C331A2-7CCD-B84C-BF04-630CFC1ED93A}"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DEF8A0-2CC5-CB47-9C33-017237AEBBD5}" type="slidenum">
              <a:rPr lang="en-US" smtClean="0"/>
              <a:t>‹#›</a:t>
            </a:fld>
            <a:endParaRPr lang="en-US"/>
          </a:p>
        </p:txBody>
      </p:sp>
    </p:spTree>
    <p:extLst>
      <p:ext uri="{BB962C8B-B14F-4D97-AF65-F5344CB8AC3E}">
        <p14:creationId xmlns:p14="http://schemas.microsoft.com/office/powerpoint/2010/main" val="221554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331A2-7CCD-B84C-BF04-630CFC1ED93A}"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DEF8A0-2CC5-CB47-9C33-017237AEBBD5}" type="slidenum">
              <a:rPr lang="en-US" smtClean="0"/>
              <a:t>‹#›</a:t>
            </a:fld>
            <a:endParaRPr lang="en-US"/>
          </a:p>
        </p:txBody>
      </p:sp>
    </p:spTree>
    <p:extLst>
      <p:ext uri="{BB962C8B-B14F-4D97-AF65-F5344CB8AC3E}">
        <p14:creationId xmlns:p14="http://schemas.microsoft.com/office/powerpoint/2010/main" val="377901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C331A2-7CCD-B84C-BF04-630CFC1ED93A}"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EF8A0-2CC5-CB47-9C33-017237AEBBD5}" type="slidenum">
              <a:rPr lang="en-US" smtClean="0"/>
              <a:t>‹#›</a:t>
            </a:fld>
            <a:endParaRPr lang="en-US"/>
          </a:p>
        </p:txBody>
      </p:sp>
    </p:spTree>
    <p:extLst>
      <p:ext uri="{BB962C8B-B14F-4D97-AF65-F5344CB8AC3E}">
        <p14:creationId xmlns:p14="http://schemas.microsoft.com/office/powerpoint/2010/main" val="173058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C331A2-7CCD-B84C-BF04-630CFC1ED93A}"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EF8A0-2CC5-CB47-9C33-017237AEBBD5}" type="slidenum">
              <a:rPr lang="en-US" smtClean="0"/>
              <a:t>‹#›</a:t>
            </a:fld>
            <a:endParaRPr lang="en-US"/>
          </a:p>
        </p:txBody>
      </p:sp>
    </p:spTree>
    <p:extLst>
      <p:ext uri="{BB962C8B-B14F-4D97-AF65-F5344CB8AC3E}">
        <p14:creationId xmlns:p14="http://schemas.microsoft.com/office/powerpoint/2010/main" val="170435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331A2-7CCD-B84C-BF04-630CFC1ED93A}" type="datetimeFigureOut">
              <a:rPr lang="en-US" smtClean="0"/>
              <a:t>9/14/2017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EF8A0-2CC5-CB47-9C33-017237AEBBD5}" type="slidenum">
              <a:rPr lang="en-US" smtClean="0"/>
              <a:t>‹#›</a:t>
            </a:fld>
            <a:endParaRPr lang="en-US"/>
          </a:p>
        </p:txBody>
      </p:sp>
    </p:spTree>
    <p:extLst>
      <p:ext uri="{BB962C8B-B14F-4D97-AF65-F5344CB8AC3E}">
        <p14:creationId xmlns:p14="http://schemas.microsoft.com/office/powerpoint/2010/main" val="3341924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Events\Others\Starry Stonewort convening\Guitar9 [Conver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b="1" dirty="0">
                <a:solidFill>
                  <a:srgbClr val="800000"/>
                </a:solidFill>
              </a:rPr>
              <a:t>Counting Zebras: Sampling Designs for Newly Infested Lakes</a:t>
            </a:r>
            <a:endParaRPr lang="en-US" dirty="0"/>
          </a:p>
        </p:txBody>
      </p:sp>
      <p:sp>
        <p:nvSpPr>
          <p:cNvPr id="3" name="Content Placeholder 2"/>
          <p:cNvSpPr>
            <a:spLocks noGrp="1"/>
          </p:cNvSpPr>
          <p:nvPr>
            <p:ph idx="1"/>
          </p:nvPr>
        </p:nvSpPr>
        <p:spPr>
          <a:xfrm>
            <a:off x="955343" y="2162822"/>
            <a:ext cx="7301553" cy="2355112"/>
          </a:xfrm>
        </p:spPr>
        <p:txBody>
          <a:bodyPr>
            <a:normAutofit fontScale="92500" lnSpcReduction="20000"/>
          </a:bodyPr>
          <a:lstStyle/>
          <a:p>
            <a:pPr marL="0" indent="0" algn="ctr">
              <a:buNone/>
            </a:pPr>
            <a:endParaRPr lang="en-US" dirty="0"/>
          </a:p>
          <a:p>
            <a:pPr marL="0" indent="0" algn="ctr">
              <a:buNone/>
            </a:pPr>
            <a:r>
              <a:rPr lang="en-US" dirty="0"/>
              <a:t>Jake Ferguson (</a:t>
            </a:r>
            <a:r>
              <a:rPr lang="en-US" i="1" dirty="0"/>
              <a:t>jakeferg@umn.edu</a:t>
            </a:r>
            <a:r>
              <a:rPr lang="en-US" dirty="0"/>
              <a:t>)</a:t>
            </a:r>
          </a:p>
          <a:p>
            <a:pPr marL="0" indent="0" algn="ctr">
              <a:buNone/>
            </a:pPr>
            <a:endParaRPr lang="en-US" dirty="0"/>
          </a:p>
          <a:p>
            <a:pPr marL="0" indent="0" algn="ctr">
              <a:buNone/>
            </a:pPr>
            <a:r>
              <a:rPr lang="en-US" dirty="0"/>
              <a:t>John </a:t>
            </a:r>
            <a:r>
              <a:rPr lang="en-US" dirty="0" err="1"/>
              <a:t>Fieberg</a:t>
            </a:r>
            <a:r>
              <a:rPr lang="en-US" dirty="0"/>
              <a:t>, Michael McCartney</a:t>
            </a:r>
          </a:p>
          <a:p>
            <a:pPr marL="0" indent="0">
              <a:buNone/>
            </a:pPr>
            <a:r>
              <a:rPr lang="en-US" dirty="0"/>
              <a:t>Naomi </a:t>
            </a:r>
            <a:r>
              <a:rPr lang="en-US" dirty="0" err="1"/>
              <a:t>Blinick</a:t>
            </a:r>
            <a:r>
              <a:rPr lang="en-US" dirty="0"/>
              <a:t>, Leslie Schroeder, Sarah Baker</a:t>
            </a:r>
          </a:p>
          <a:p>
            <a:pPr marL="0" indent="0" algn="ctr">
              <a:buNone/>
            </a:pPr>
            <a:endParaRPr lang="en-US" dirty="0"/>
          </a:p>
          <a:p>
            <a:pPr marL="0" indent="0" algn="ctr">
              <a:buNone/>
            </a:pPr>
            <a:endParaRPr lang="en-US" dirty="0"/>
          </a:p>
          <a:p>
            <a:pPr marL="0" indent="0" algn="ctr">
              <a:buNone/>
            </a:pPr>
            <a:endParaRPr lang="en-US" dirty="0"/>
          </a:p>
        </p:txBody>
      </p:sp>
      <p:pic>
        <p:nvPicPr>
          <p:cNvPr id="1026" name="Picture 2" descr="H:\Design\Logo - Wordmark\1. maroon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764" y="5362434"/>
            <a:ext cx="4782322" cy="12893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eex2315\Desktop\Frequently used documents\ENRT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31" y="5355688"/>
            <a:ext cx="1652451" cy="124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57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29"/>
            <a:ext cx="8584250" cy="1143000"/>
          </a:xfrm>
        </p:spPr>
        <p:txBody>
          <a:bodyPr>
            <a:normAutofit/>
          </a:bodyPr>
          <a:lstStyle/>
          <a:p>
            <a:r>
              <a:rPr lang="en-US" sz="4800" b="1" dirty="0">
                <a:solidFill>
                  <a:srgbClr val="800000"/>
                </a:solidFill>
              </a:rPr>
              <a:t>Spread of zebra mussels in MN</a:t>
            </a:r>
          </a:p>
        </p:txBody>
      </p:sp>
      <p:sp>
        <p:nvSpPr>
          <p:cNvPr id="11" name="Shape 62"/>
          <p:cNvSpPr txBox="1"/>
          <p:nvPr/>
        </p:nvSpPr>
        <p:spPr>
          <a:xfrm>
            <a:off x="1969064" y="6234163"/>
            <a:ext cx="6174620" cy="884655"/>
          </a:xfrm>
          <a:prstGeom prst="rect">
            <a:avLst/>
          </a:prstGeom>
          <a:noFill/>
          <a:ln>
            <a:noFill/>
          </a:ln>
        </p:spPr>
        <p:txBody>
          <a:bodyPr lIns="91425" tIns="91425" rIns="91425" bIns="91425" anchor="t" anchorCtr="0">
            <a:noAutofit/>
          </a:bodyPr>
          <a:lstStyle/>
          <a:p>
            <a:pPr lvl="0">
              <a:spcBef>
                <a:spcPts val="0"/>
              </a:spcBef>
              <a:buNone/>
            </a:pPr>
            <a:r>
              <a:rPr lang="en" sz="1400" dirty="0"/>
              <a:t>Data from USGS Nonindigenous Aquatic Species Information Resource</a:t>
            </a:r>
          </a:p>
        </p:txBody>
      </p:sp>
      <p:pic>
        <p:nvPicPr>
          <p:cNvPr id="4" name="MNanimate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15047" y="972047"/>
            <a:ext cx="5349240" cy="5349240"/>
          </a:xfrm>
          <a:prstGeom prst="rect">
            <a:avLst/>
          </a:prstGeom>
        </p:spPr>
      </p:pic>
    </p:spTree>
    <p:extLst>
      <p:ext uri="{BB962C8B-B14F-4D97-AF65-F5344CB8AC3E}">
        <p14:creationId xmlns:p14="http://schemas.microsoft.com/office/powerpoint/2010/main" val="41702617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29"/>
            <a:ext cx="8584250" cy="1143000"/>
          </a:xfrm>
        </p:spPr>
        <p:txBody>
          <a:bodyPr>
            <a:normAutofit/>
          </a:bodyPr>
          <a:lstStyle/>
          <a:p>
            <a:r>
              <a:rPr lang="en-US" sz="4800" b="1" dirty="0">
                <a:solidFill>
                  <a:srgbClr val="800000"/>
                </a:solidFill>
              </a:rPr>
              <a:t>Ecological &amp; economic impacts</a:t>
            </a:r>
          </a:p>
        </p:txBody>
      </p:sp>
      <p:sp>
        <p:nvSpPr>
          <p:cNvPr id="3" name="TextBox 2"/>
          <p:cNvSpPr txBox="1"/>
          <p:nvPr/>
        </p:nvSpPr>
        <p:spPr>
          <a:xfrm>
            <a:off x="165053" y="1766484"/>
            <a:ext cx="5045186"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Changes in water chemistry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Decreased plankton densities</a:t>
            </a:r>
          </a:p>
          <a:p>
            <a:pPr marL="742950" lvl="1" indent="-285750">
              <a:buFont typeface="Arial" panose="020B0604020202020204" pitchFamily="34" charset="0"/>
              <a:buChar char="•"/>
            </a:pPr>
            <a:r>
              <a:rPr lang="en-US" sz="2400" dirty="0"/>
              <a:t>Changes in water clarity</a:t>
            </a:r>
          </a:p>
          <a:p>
            <a:pPr marL="742950" lvl="1" indent="-285750">
              <a:buFont typeface="Arial" panose="020B0604020202020204" pitchFamily="34" charset="0"/>
              <a:buChar char="•"/>
            </a:pPr>
            <a:r>
              <a:rPr lang="en-US" sz="2400" dirty="0"/>
              <a:t>Increased plant cover</a:t>
            </a:r>
          </a:p>
          <a:p>
            <a:pPr lvl="1"/>
            <a:endParaRPr lang="en-US" sz="2400" dirty="0"/>
          </a:p>
          <a:p>
            <a:pPr marL="285750" indent="-285750">
              <a:buFont typeface="Arial" panose="020B0604020202020204" pitchFamily="34" charset="0"/>
              <a:buChar char="•"/>
            </a:pPr>
            <a:r>
              <a:rPr lang="en-US" sz="2400" dirty="0"/>
              <a:t>Decreased native mussel populations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sz="2400" dirty="0"/>
          </a:p>
        </p:txBody>
      </p:sp>
      <p:pic>
        <p:nvPicPr>
          <p:cNvPr id="1026" name="Picture 2" descr="http://ucanr.edu/blogs/green/blogfiles/13092_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055" y="1763325"/>
            <a:ext cx="3898314" cy="37888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06055" y="5606728"/>
            <a:ext cx="3898314" cy="646331"/>
          </a:xfrm>
          <a:prstGeom prst="rect">
            <a:avLst/>
          </a:prstGeom>
          <a:noFill/>
        </p:spPr>
        <p:txBody>
          <a:bodyPr wrap="square" rtlCol="0">
            <a:spAutoFit/>
          </a:bodyPr>
          <a:lstStyle/>
          <a:p>
            <a:r>
              <a:rPr lang="en-US" dirty="0"/>
              <a:t>Photo: Mussel Prevention Program, San Luis Obispo County</a:t>
            </a:r>
          </a:p>
        </p:txBody>
      </p:sp>
    </p:spTree>
    <p:extLst>
      <p:ext uri="{BB962C8B-B14F-4D97-AF65-F5344CB8AC3E}">
        <p14:creationId xmlns:p14="http://schemas.microsoft.com/office/powerpoint/2010/main" val="169079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29"/>
            <a:ext cx="8584250" cy="1143000"/>
          </a:xfrm>
        </p:spPr>
        <p:txBody>
          <a:bodyPr>
            <a:normAutofit/>
          </a:bodyPr>
          <a:lstStyle/>
          <a:p>
            <a:r>
              <a:rPr lang="en-US" sz="4800" b="1" dirty="0">
                <a:solidFill>
                  <a:srgbClr val="800000"/>
                </a:solidFill>
              </a:rPr>
              <a:t>Our goal</a:t>
            </a:r>
          </a:p>
        </p:txBody>
      </p:sp>
      <p:sp>
        <p:nvSpPr>
          <p:cNvPr id="3" name="TextBox 2"/>
          <p:cNvSpPr txBox="1"/>
          <p:nvPr/>
        </p:nvSpPr>
        <p:spPr>
          <a:xfrm>
            <a:off x="872820" y="1422554"/>
            <a:ext cx="7227905"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Develop methods to reliably survey zebra mussel densities in newly infested lakes</a:t>
            </a:r>
          </a:p>
          <a:p>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p:txBody>
      </p:sp>
      <p:pic>
        <p:nvPicPr>
          <p:cNvPr id="5" name="Picture 4"/>
          <p:cNvPicPr>
            <a:picLocks noChangeAspect="1"/>
          </p:cNvPicPr>
          <p:nvPr/>
        </p:nvPicPr>
        <p:blipFill>
          <a:blip r:embed="rId3"/>
          <a:stretch>
            <a:fillRect/>
          </a:stretch>
        </p:blipFill>
        <p:spPr>
          <a:xfrm>
            <a:off x="2375717" y="3296927"/>
            <a:ext cx="4237733" cy="3178301"/>
          </a:xfrm>
          <a:prstGeom prst="rect">
            <a:avLst/>
          </a:prstGeom>
        </p:spPr>
      </p:pic>
      <p:sp>
        <p:nvSpPr>
          <p:cNvPr id="6" name="TextBox 5"/>
          <p:cNvSpPr txBox="1"/>
          <p:nvPr/>
        </p:nvSpPr>
        <p:spPr>
          <a:xfrm>
            <a:off x="3296093" y="6475228"/>
            <a:ext cx="2860158" cy="369332"/>
          </a:xfrm>
          <a:prstGeom prst="rect">
            <a:avLst/>
          </a:prstGeom>
          <a:noFill/>
        </p:spPr>
        <p:txBody>
          <a:bodyPr wrap="square" rtlCol="0">
            <a:spAutoFit/>
          </a:bodyPr>
          <a:lstStyle/>
          <a:p>
            <a:pPr algn="ctr"/>
            <a:r>
              <a:rPr lang="en-US" dirty="0"/>
              <a:t>Photo: Naomi </a:t>
            </a:r>
            <a:r>
              <a:rPr lang="en-US" dirty="0" err="1"/>
              <a:t>Blinick</a:t>
            </a:r>
            <a:endParaRPr lang="en-US" dirty="0"/>
          </a:p>
        </p:txBody>
      </p:sp>
    </p:spTree>
    <p:extLst>
      <p:ext uri="{BB962C8B-B14F-4D97-AF65-F5344CB8AC3E}">
        <p14:creationId xmlns:p14="http://schemas.microsoft.com/office/powerpoint/2010/main" val="391834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29"/>
            <a:ext cx="8584250" cy="1143000"/>
          </a:xfrm>
        </p:spPr>
        <p:txBody>
          <a:bodyPr>
            <a:normAutofit fontScale="90000"/>
          </a:bodyPr>
          <a:lstStyle/>
          <a:p>
            <a:r>
              <a:rPr lang="en-US" sz="4800" b="1" dirty="0">
                <a:solidFill>
                  <a:srgbClr val="800000"/>
                </a:solidFill>
              </a:rPr>
              <a:t>Why do we need a sampling protocol?</a:t>
            </a:r>
          </a:p>
        </p:txBody>
      </p:sp>
      <p:sp>
        <p:nvSpPr>
          <p:cNvPr id="3" name="TextBox 2"/>
          <p:cNvSpPr txBox="1"/>
          <p:nvPr/>
        </p:nvSpPr>
        <p:spPr>
          <a:xfrm>
            <a:off x="890182" y="1890091"/>
            <a:ext cx="7718286"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Allocate and account for survey effort</a:t>
            </a:r>
          </a:p>
          <a:p>
            <a:endParaRPr lang="en-US" sz="3200" dirty="0"/>
          </a:p>
          <a:p>
            <a:pPr marL="285750" indent="-285750">
              <a:buFont typeface="Arial" panose="020B0604020202020204" pitchFamily="34" charset="0"/>
              <a:buChar char="•"/>
            </a:pPr>
            <a:r>
              <a:rPr lang="en-US" sz="3200" dirty="0"/>
              <a:t>Determine effects of control over time</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Compare control measures across lakes</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Provide precise language for managers</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1543270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31439" y="639764"/>
            <a:ext cx="5390084" cy="6140735"/>
          </a:xfrm>
          <a:prstGeom prst="rect">
            <a:avLst/>
          </a:prstGeom>
        </p:spPr>
      </p:pic>
      <p:sp>
        <p:nvSpPr>
          <p:cNvPr id="2" name="Title 1"/>
          <p:cNvSpPr>
            <a:spLocks noGrp="1"/>
          </p:cNvSpPr>
          <p:nvPr>
            <p:ph type="title"/>
          </p:nvPr>
        </p:nvSpPr>
        <p:spPr>
          <a:xfrm>
            <a:off x="457200" y="42729"/>
            <a:ext cx="8584250" cy="1143000"/>
          </a:xfrm>
        </p:spPr>
        <p:txBody>
          <a:bodyPr>
            <a:normAutofit/>
          </a:bodyPr>
          <a:lstStyle/>
          <a:p>
            <a:r>
              <a:rPr lang="en-US" sz="4800" b="1" dirty="0">
                <a:solidFill>
                  <a:srgbClr val="800000"/>
                </a:solidFill>
              </a:rPr>
              <a:t>Belt transect sampling</a:t>
            </a:r>
          </a:p>
        </p:txBody>
      </p:sp>
    </p:spTree>
    <p:extLst>
      <p:ext uri="{BB962C8B-B14F-4D97-AF65-F5344CB8AC3E}">
        <p14:creationId xmlns:p14="http://schemas.microsoft.com/office/powerpoint/2010/main" val="150383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29"/>
            <a:ext cx="8584250" cy="1143000"/>
          </a:xfrm>
        </p:spPr>
        <p:txBody>
          <a:bodyPr>
            <a:normAutofit/>
          </a:bodyPr>
          <a:lstStyle/>
          <a:p>
            <a:r>
              <a:rPr lang="en-US" sz="4800" b="1" dirty="0">
                <a:solidFill>
                  <a:srgbClr val="800000"/>
                </a:solidFill>
              </a:rPr>
              <a:t>Counting Zebras</a:t>
            </a:r>
          </a:p>
        </p:txBody>
      </p:sp>
      <p:sp>
        <p:nvSpPr>
          <p:cNvPr id="9" name="TextBox 8"/>
          <p:cNvSpPr txBox="1"/>
          <p:nvPr/>
        </p:nvSpPr>
        <p:spPr>
          <a:xfrm>
            <a:off x="3296093" y="6164391"/>
            <a:ext cx="2860158" cy="369332"/>
          </a:xfrm>
          <a:prstGeom prst="rect">
            <a:avLst/>
          </a:prstGeom>
          <a:noFill/>
        </p:spPr>
        <p:txBody>
          <a:bodyPr wrap="square" rtlCol="0">
            <a:spAutoFit/>
          </a:bodyPr>
          <a:lstStyle/>
          <a:p>
            <a:pPr algn="ctr"/>
            <a:r>
              <a:rPr lang="en-US" dirty="0"/>
              <a:t>Video: Naomi </a:t>
            </a:r>
            <a:r>
              <a:rPr lang="en-US" dirty="0" err="1"/>
              <a:t>Blinick</a:t>
            </a:r>
            <a:endParaRPr lang="en-US" dirty="0"/>
          </a:p>
        </p:txBody>
      </p:sp>
    </p:spTree>
    <p:extLst>
      <p:ext uri="{BB962C8B-B14F-4D97-AF65-F5344CB8AC3E}">
        <p14:creationId xmlns:p14="http://schemas.microsoft.com/office/powerpoint/2010/main" val="267168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29"/>
            <a:ext cx="8584250" cy="1143000"/>
          </a:xfrm>
        </p:spPr>
        <p:txBody>
          <a:bodyPr>
            <a:normAutofit/>
          </a:bodyPr>
          <a:lstStyle/>
          <a:p>
            <a:r>
              <a:rPr lang="en-US" sz="4800" b="1" dirty="0">
                <a:solidFill>
                  <a:srgbClr val="800000"/>
                </a:solidFill>
              </a:rPr>
              <a:t>Whole-lake sampling design</a:t>
            </a:r>
          </a:p>
        </p:txBody>
      </p:sp>
      <p:pic>
        <p:nvPicPr>
          <p:cNvPr id="6" name="Picture 5" descr="https://lh5.googleusercontent.com/CaYvU8cyD6V1zbJHPtNRs9B_5z7Rt6i4EXrDI9jksPBUi584efOO3x5W9kWXKYXxYmozXTL0RbOIVMTPrUnyuBKraV9xxNk9VO5vJYJBd8xwj_R-g7cdfePpBvf9HBR1WajVlJj6"/>
          <p:cNvPicPr/>
          <p:nvPr/>
        </p:nvPicPr>
        <p:blipFill>
          <a:blip r:embed="rId3">
            <a:extLst>
              <a:ext uri="{28A0092B-C50C-407E-A947-70E740481C1C}">
                <a14:useLocalDpi xmlns:a14="http://schemas.microsoft.com/office/drawing/2010/main" val="0"/>
              </a:ext>
            </a:extLst>
          </a:blip>
          <a:srcRect/>
          <a:stretch>
            <a:fillRect/>
          </a:stretch>
        </p:blipFill>
        <p:spPr bwMode="auto">
          <a:xfrm>
            <a:off x="1683406" y="1424531"/>
            <a:ext cx="6131837" cy="4736930"/>
          </a:xfrm>
          <a:prstGeom prst="rect">
            <a:avLst/>
          </a:prstGeom>
          <a:noFill/>
          <a:ln>
            <a:noFill/>
          </a:ln>
        </p:spPr>
      </p:pic>
    </p:spTree>
    <p:extLst>
      <p:ext uri="{BB962C8B-B14F-4D97-AF65-F5344CB8AC3E}">
        <p14:creationId xmlns:p14="http://schemas.microsoft.com/office/powerpoint/2010/main" val="385113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29"/>
            <a:ext cx="8584250" cy="1143000"/>
          </a:xfrm>
        </p:spPr>
        <p:txBody>
          <a:bodyPr>
            <a:normAutofit/>
          </a:bodyPr>
          <a:lstStyle/>
          <a:p>
            <a:r>
              <a:rPr lang="en-US" sz="4800" b="1" dirty="0">
                <a:solidFill>
                  <a:srgbClr val="800000"/>
                </a:solidFill>
              </a:rPr>
              <a:t>Acknowledgements</a:t>
            </a:r>
          </a:p>
        </p:txBody>
      </p:sp>
      <p:pic>
        <p:nvPicPr>
          <p:cNvPr id="3" name="Picture 2" descr="H:\Design\Logo - Wordmark\1. maroon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728" y="5551920"/>
            <a:ext cx="4347565" cy="11720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leex2315\Desktop\Frequently used documents\ENRT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27" y="5543053"/>
            <a:ext cx="1502228" cy="1129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3608213" y="1185729"/>
            <a:ext cx="5433237" cy="4074928"/>
          </a:xfrm>
          <a:prstGeom prst="rect">
            <a:avLst/>
          </a:prstGeom>
        </p:spPr>
      </p:pic>
      <p:sp>
        <p:nvSpPr>
          <p:cNvPr id="5" name="Rectangle 4"/>
          <p:cNvSpPr/>
          <p:nvPr/>
        </p:nvSpPr>
        <p:spPr>
          <a:xfrm>
            <a:off x="211292" y="1523788"/>
            <a:ext cx="7128024" cy="4031873"/>
          </a:xfrm>
          <a:prstGeom prst="rect">
            <a:avLst/>
          </a:prstGeom>
        </p:spPr>
        <p:txBody>
          <a:bodyPr wrap="square">
            <a:spAutoFit/>
          </a:bodyPr>
          <a:lstStyle/>
          <a:p>
            <a:pPr marL="285750" indent="-285750">
              <a:buFont typeface="Arial" panose="020B0604020202020204" pitchFamily="34" charset="0"/>
              <a:buChar char="•"/>
            </a:pPr>
            <a:r>
              <a:rPr lang="en-US" sz="3200" dirty="0"/>
              <a:t>Naomi </a:t>
            </a:r>
            <a:r>
              <a:rPr lang="en-US" sz="3200" dirty="0" err="1"/>
              <a:t>Blinick</a:t>
            </a:r>
            <a:endParaRPr lang="en-US" sz="3200" dirty="0"/>
          </a:p>
          <a:p>
            <a:pPr marL="285750" indent="-285750">
              <a:buFont typeface="Arial" panose="020B0604020202020204" pitchFamily="34" charset="0"/>
              <a:buChar char="•"/>
            </a:pPr>
            <a:r>
              <a:rPr lang="en-US" sz="3200" dirty="0"/>
              <a:t>Leslie Schroeder</a:t>
            </a:r>
          </a:p>
          <a:p>
            <a:pPr marL="285750" indent="-285750">
              <a:buFont typeface="Arial" panose="020B0604020202020204" pitchFamily="34" charset="0"/>
              <a:buChar char="•"/>
            </a:pPr>
            <a:r>
              <a:rPr lang="en-US" sz="3200" dirty="0"/>
              <a:t>Sarah Baker</a:t>
            </a:r>
          </a:p>
          <a:p>
            <a:pPr marL="285750" indent="-285750">
              <a:buFont typeface="Arial" panose="020B0604020202020204" pitchFamily="34" charset="0"/>
              <a:buChar char="•"/>
            </a:pPr>
            <a:r>
              <a:rPr lang="en-US" sz="3200" dirty="0"/>
              <a:t>John </a:t>
            </a:r>
            <a:r>
              <a:rPr lang="en-US" sz="3200" dirty="0" err="1"/>
              <a:t>Fieberg</a:t>
            </a:r>
            <a:endParaRPr lang="en-US" sz="3200" dirty="0"/>
          </a:p>
          <a:p>
            <a:pPr marL="285750" indent="-285750">
              <a:buFont typeface="Arial" panose="020B0604020202020204" pitchFamily="34" charset="0"/>
              <a:buChar char="•"/>
            </a:pPr>
            <a:r>
              <a:rPr lang="en-US" sz="3200" dirty="0"/>
              <a:t>Mike McCartney</a:t>
            </a:r>
          </a:p>
          <a:p>
            <a:pPr marL="285750" indent="-285750">
              <a:buFont typeface="Arial" panose="020B0604020202020204" pitchFamily="34" charset="0"/>
              <a:buChar char="•"/>
            </a:pPr>
            <a:r>
              <a:rPr lang="en-US" sz="3200" dirty="0"/>
              <a:t>Kelsey </a:t>
            </a:r>
            <a:r>
              <a:rPr lang="en-US" sz="3200" dirty="0" err="1"/>
              <a:t>Vitense</a:t>
            </a:r>
            <a:endParaRPr lang="en-US" sz="3200" dirty="0"/>
          </a:p>
          <a:p>
            <a:endParaRPr lang="en-US" sz="3200" dirty="0"/>
          </a:p>
          <a:p>
            <a:r>
              <a:rPr lang="en-US" sz="3200" b="1" i="1" dirty="0"/>
              <a:t>jakeferg@umn.edu</a:t>
            </a:r>
          </a:p>
        </p:txBody>
      </p:sp>
    </p:spTree>
    <p:extLst>
      <p:ext uri="{BB962C8B-B14F-4D97-AF65-F5344CB8AC3E}">
        <p14:creationId xmlns:p14="http://schemas.microsoft.com/office/powerpoint/2010/main" val="3644978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7095</TotalTime>
  <Words>837</Words>
  <Application>Microsoft Office PowerPoint</Application>
  <PresentationFormat>On-screen Show (4:3)</PresentationFormat>
  <Paragraphs>81</Paragraphs>
  <Slides>9</Slides>
  <Notes>8</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Counting Zebras: Sampling Designs for Newly Infested Lakes</vt:lpstr>
      <vt:lpstr>Spread of zebra mussels in MN</vt:lpstr>
      <vt:lpstr>Ecological &amp; economic impacts</vt:lpstr>
      <vt:lpstr>Our goal</vt:lpstr>
      <vt:lpstr>Why do we need a sampling protocol?</vt:lpstr>
      <vt:lpstr>Belt transect sampling</vt:lpstr>
      <vt:lpstr>Counting Zebras</vt:lpstr>
      <vt:lpstr>Whole-lake sampling design</vt:lpstr>
      <vt:lpstr>Acknowledgements</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Phelps</dc:creator>
  <cp:lastModifiedBy>Jake Ferguson</cp:lastModifiedBy>
  <cp:revision>251</cp:revision>
  <dcterms:created xsi:type="dcterms:W3CDTF">2016-08-05T16:40:52Z</dcterms:created>
  <dcterms:modified xsi:type="dcterms:W3CDTF">2017-09-15T02:00:27Z</dcterms:modified>
</cp:coreProperties>
</file>